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0" r:id="rId6"/>
    <p:sldId id="267" r:id="rId7"/>
    <p:sldId id="268" r:id="rId8"/>
    <p:sldId id="261" r:id="rId9"/>
    <p:sldId id="262" r:id="rId10"/>
    <p:sldId id="263" r:id="rId11"/>
    <p:sldId id="264" r:id="rId12"/>
    <p:sldId id="265" r:id="rId13"/>
    <p:sldId id="266"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4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0E04A-839A-4656-9E72-57077F63ECCE}" type="datetimeFigureOut">
              <a:rPr lang="es-MX" smtClean="0"/>
              <a:t>25/04/2016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7CDDA-E0B4-41F4-B3F4-48FBF37296D0}" type="slidenum">
              <a:rPr lang="es-MX" smtClean="0"/>
              <a:t>‹Nº›</a:t>
            </a:fld>
            <a:endParaRPr lang="es-MX"/>
          </a:p>
        </p:txBody>
      </p:sp>
    </p:spTree>
    <p:extLst>
      <p:ext uri="{BB962C8B-B14F-4D97-AF65-F5344CB8AC3E}">
        <p14:creationId xmlns:p14="http://schemas.microsoft.com/office/powerpoint/2010/main" val="46203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7627CDDA-E0B4-41F4-B3F4-48FBF37296D0}" type="slidenum">
              <a:rPr lang="es-MX" smtClean="0"/>
              <a:t>1</a:t>
            </a:fld>
            <a:endParaRPr lang="es-MX"/>
          </a:p>
        </p:txBody>
      </p:sp>
    </p:spTree>
    <p:extLst>
      <p:ext uri="{BB962C8B-B14F-4D97-AF65-F5344CB8AC3E}">
        <p14:creationId xmlns:p14="http://schemas.microsoft.com/office/powerpoint/2010/main" val="287113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8C5400C3-BA4B-4C88-AFCE-5C362712F846}"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1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3CFF2F-1D4E-414A-B431-2D27A271DF14}" type="datetimeFigureOut">
              <a:rPr lang="es-MX" smtClean="0"/>
              <a:t>25/04/2016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1684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54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97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252992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674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229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77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49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156827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3CFF2F-1D4E-414A-B431-2D27A271DF14}" type="datetimeFigureOut">
              <a:rPr lang="es-MX" smtClean="0"/>
              <a:t>25/04/2016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C5400C3-BA4B-4C88-AFCE-5C362712F846}"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1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3CFF2F-1D4E-414A-B431-2D27A271DF14}" type="datetimeFigureOut">
              <a:rPr lang="es-MX" smtClean="0"/>
              <a:t>25/04/2016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201401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3CFF2F-1D4E-414A-B431-2D27A271DF14}" type="datetimeFigureOut">
              <a:rPr lang="es-MX" smtClean="0"/>
              <a:t>25/04/2016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C5400C3-BA4B-4C88-AFCE-5C362712F846}"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0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03CFF2F-1D4E-414A-B431-2D27A271DF14}" type="datetimeFigureOut">
              <a:rPr lang="es-MX" smtClean="0"/>
              <a:t>25/04/2016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C5400C3-BA4B-4C88-AFCE-5C362712F846}"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42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CFF2F-1D4E-414A-B431-2D27A271DF14}" type="datetimeFigureOut">
              <a:rPr lang="es-MX" smtClean="0"/>
              <a:t>25/04/2016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287202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3CFF2F-1D4E-414A-B431-2D27A271DF14}" type="datetimeFigureOut">
              <a:rPr lang="es-MX" smtClean="0"/>
              <a:t>25/04/2016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5400C3-BA4B-4C88-AFCE-5C362712F846}"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22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3CFF2F-1D4E-414A-B431-2D27A271DF14}" type="datetimeFigureOut">
              <a:rPr lang="es-MX" smtClean="0"/>
              <a:t>25/04/2016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C5400C3-BA4B-4C88-AFCE-5C362712F846}" type="slidenum">
              <a:rPr lang="es-MX" smtClean="0"/>
              <a:t>‹Nº›</a:t>
            </a:fld>
            <a:endParaRPr lang="es-MX"/>
          </a:p>
        </p:txBody>
      </p:sp>
    </p:spTree>
    <p:extLst>
      <p:ext uri="{BB962C8B-B14F-4D97-AF65-F5344CB8AC3E}">
        <p14:creationId xmlns:p14="http://schemas.microsoft.com/office/powerpoint/2010/main" val="5115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3CFF2F-1D4E-414A-B431-2D27A271DF14}" type="datetimeFigureOut">
              <a:rPr lang="es-MX" smtClean="0"/>
              <a:t>25/04/2016</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5400C3-BA4B-4C88-AFCE-5C362712F846}" type="slidenum">
              <a:rPr lang="es-MX" smtClean="0"/>
              <a:t>‹Nº›</a:t>
            </a:fld>
            <a:endParaRPr lang="es-MX"/>
          </a:p>
        </p:txBody>
      </p:sp>
    </p:spTree>
    <p:extLst>
      <p:ext uri="{BB962C8B-B14F-4D97-AF65-F5344CB8AC3E}">
        <p14:creationId xmlns:p14="http://schemas.microsoft.com/office/powerpoint/2010/main" val="2008576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20104749">
            <a:off x="926823" y="1527186"/>
            <a:ext cx="10762122" cy="4247317"/>
          </a:xfrm>
          <a:prstGeom prst="rect">
            <a:avLst/>
          </a:prstGeom>
          <a:noFill/>
        </p:spPr>
        <p:txBody>
          <a:bodyPr wrap="square" lIns="91440" tIns="45720" rIns="91440" bIns="45720">
            <a:spAutoFit/>
          </a:bodyPr>
          <a:lstStyle/>
          <a:p>
            <a:pPr algn="ctr"/>
            <a:r>
              <a:rPr lang="es-MX"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Ciencias de la Comunicación y Periodismo: </a:t>
            </a:r>
          </a:p>
          <a:p>
            <a:pPr algn="ctr"/>
            <a:r>
              <a:rPr lang="es-MX"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una de las carreras con </a:t>
            </a:r>
          </a:p>
          <a:p>
            <a:pPr algn="ctr"/>
            <a:r>
              <a:rPr lang="es-MX"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mayor demanda y matrícula en México</a:t>
            </a:r>
            <a:endParaRPr lang="es-MX"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53826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La carrera Ciencias de la Comunicación en la </a:t>
            </a:r>
            <a:r>
              <a:rPr lang="es-MX" dirty="0" smtClean="0"/>
              <a:t>UNAM, </a:t>
            </a:r>
            <a:r>
              <a:rPr lang="es-MX" dirty="0"/>
              <a:t>cuenta con tres denominaciones y</a:t>
            </a:r>
            <a:br>
              <a:rPr lang="es-MX" dirty="0"/>
            </a:br>
            <a:r>
              <a:rPr lang="es-MX" dirty="0"/>
              <a:t>planes de estudios diferentes </a:t>
            </a:r>
          </a:p>
        </p:txBody>
      </p:sp>
      <p:sp>
        <p:nvSpPr>
          <p:cNvPr id="3" name="2 Marcador de contenido"/>
          <p:cNvSpPr>
            <a:spLocks noGrp="1"/>
          </p:cNvSpPr>
          <p:nvPr>
            <p:ph idx="1"/>
          </p:nvPr>
        </p:nvSpPr>
        <p:spPr/>
        <p:txBody>
          <a:bodyPr/>
          <a:lstStyle/>
          <a:p>
            <a:r>
              <a:rPr lang="es-MX" dirty="0"/>
              <a:t>Facultad de Ciencias Políticas y Sociales</a:t>
            </a:r>
            <a:r>
              <a:rPr lang="es-MX" dirty="0" smtClean="0"/>
              <a:t>: modalidad </a:t>
            </a:r>
            <a:r>
              <a:rPr lang="es-MX" dirty="0"/>
              <a:t>escolarizado y Sistema de Universidad Abierta y Educación a Distancia. Se estudia en 9 </a:t>
            </a:r>
            <a:r>
              <a:rPr lang="es-MX" dirty="0" smtClean="0"/>
              <a:t>semestres</a:t>
            </a:r>
          </a:p>
          <a:p>
            <a:r>
              <a:rPr lang="es-MX" dirty="0"/>
              <a:t>Facultad de Estudios Superiores Acatlán, Sistema Escolarizado. Se estudia en 9 </a:t>
            </a:r>
            <a:r>
              <a:rPr lang="es-MX" dirty="0" smtClean="0"/>
              <a:t>semestres</a:t>
            </a:r>
          </a:p>
          <a:p>
            <a:r>
              <a:rPr lang="es-MX" dirty="0"/>
              <a:t>. Facultad de Estudios Superiores Aragón, Sistema Escolarizado. Se estudia en 8 semestres</a:t>
            </a:r>
          </a:p>
        </p:txBody>
      </p:sp>
    </p:spTree>
    <p:extLst>
      <p:ext uri="{BB962C8B-B14F-4D97-AF65-F5344CB8AC3E}">
        <p14:creationId xmlns:p14="http://schemas.microsoft.com/office/powerpoint/2010/main" val="80045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MX" dirty="0" smtClean="0"/>
              <a:t>El perfil de los aspirantes y asignados </a:t>
            </a:r>
            <a:endParaRPr lang="es-MX" dirty="0"/>
          </a:p>
        </p:txBody>
      </p:sp>
      <p:sp>
        <p:nvSpPr>
          <p:cNvPr id="6" name="Marcador de contenido 5"/>
          <p:cNvSpPr>
            <a:spLocks noGrp="1"/>
          </p:cNvSpPr>
          <p:nvPr>
            <p:ph idx="1"/>
          </p:nvPr>
        </p:nvSpPr>
        <p:spPr/>
        <p:txBody>
          <a:bodyPr/>
          <a:lstStyle/>
          <a:p>
            <a:r>
              <a:rPr lang="es-MX" dirty="0" smtClean="0"/>
              <a:t>¿Quiénes </a:t>
            </a:r>
            <a:r>
              <a:rPr lang="es-MX" dirty="0"/>
              <a:t>son los estudiantes que eligen la carrera Ciencias de la Comunicación en la UNAM</a:t>
            </a:r>
            <a:r>
              <a:rPr lang="es-MX" dirty="0" smtClean="0"/>
              <a:t>?</a:t>
            </a:r>
          </a:p>
          <a:p>
            <a:r>
              <a:rPr lang="es-MX" dirty="0"/>
              <a:t>Para responder esta pregunta se realizó un estudio breve y descriptivo del perfil y/o los perfiles (socioeconómicos, escolares, familiares y de bienes y servicios) de los aspirantes y asignados a la carrera Ciencias de la Comunicación y Periodismo</a:t>
            </a:r>
          </a:p>
        </p:txBody>
      </p:sp>
    </p:spTree>
    <p:extLst>
      <p:ext uri="{BB962C8B-B14F-4D97-AF65-F5344CB8AC3E}">
        <p14:creationId xmlns:p14="http://schemas.microsoft.com/office/powerpoint/2010/main" val="1592643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68971"/>
          </a:xfrm>
        </p:spPr>
        <p:txBody>
          <a:bodyPr>
            <a:normAutofit fontScale="90000"/>
          </a:bodyPr>
          <a:lstStyle/>
          <a:p>
            <a:endParaRPr lang="es-MX" dirty="0"/>
          </a:p>
        </p:txBody>
      </p:sp>
      <p:sp>
        <p:nvSpPr>
          <p:cNvPr id="3" name="Marcador de contenido 2"/>
          <p:cNvSpPr>
            <a:spLocks noGrp="1"/>
          </p:cNvSpPr>
          <p:nvPr>
            <p:ph idx="1"/>
          </p:nvPr>
        </p:nvSpPr>
        <p:spPr>
          <a:xfrm>
            <a:off x="838200" y="1017431"/>
            <a:ext cx="10515600" cy="5159532"/>
          </a:xfrm>
        </p:spPr>
        <p:txBody>
          <a:bodyPr/>
          <a:lstStyle/>
          <a:p>
            <a:r>
              <a:rPr lang="es-MX" dirty="0"/>
              <a:t>Los resultados del estudio: Perfil general de los alumnos de primer ingreso a la carrera Ciencias de la Comunicación en la UNAM, en el ciclo escolar 2008-2009 son los siguientes: </a:t>
            </a:r>
            <a:endParaRPr lang="es-MX" dirty="0" smtClean="0"/>
          </a:p>
          <a:p>
            <a:r>
              <a:rPr lang="es-MX" dirty="0" smtClean="0"/>
              <a:t>En </a:t>
            </a:r>
            <a:r>
              <a:rPr lang="es-MX" dirty="0"/>
              <a:t>este ciclo escolar —cinco años antes—, fue una de las 10 carreras con mayor población escolar en la UNAM, ocupando el puesto número 7, y alcanzando una cifra de 7 444 alumnos de una población total de 172 444, es decir, 4.3% respecto a la población escolar total (DGAE, UNAM, 2010</a:t>
            </a:r>
            <a:r>
              <a:rPr lang="es-MX" dirty="0" smtClean="0"/>
              <a:t>).</a:t>
            </a:r>
          </a:p>
          <a:p>
            <a:r>
              <a:rPr lang="es-MX" dirty="0" smtClean="0"/>
              <a:t>El </a:t>
            </a:r>
            <a:r>
              <a:rPr lang="es-MX" dirty="0"/>
              <a:t>número de alumnos que ingresó a la carrera en el Sistema Escolarizado, en ese mismo ciclo escolar, fue de 1 527, cifra equivalente a 22.3% del total general de alumnos de la misma carrera que fue de 6 819 (DGAE, UNAM, 2010). </a:t>
            </a:r>
          </a:p>
        </p:txBody>
      </p:sp>
    </p:spTree>
    <p:extLst>
      <p:ext uri="{BB962C8B-B14F-4D97-AF65-F5344CB8AC3E}">
        <p14:creationId xmlns:p14="http://schemas.microsoft.com/office/powerpoint/2010/main" val="1235643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330334"/>
          </a:xfrm>
        </p:spPr>
        <p:txBody>
          <a:bodyPr>
            <a:normAutofit fontScale="90000"/>
          </a:bodyPr>
          <a:lstStyle/>
          <a:p>
            <a:endParaRPr lang="es-MX" dirty="0"/>
          </a:p>
        </p:txBody>
      </p:sp>
      <p:sp>
        <p:nvSpPr>
          <p:cNvPr id="3" name="Marcador de contenido 2"/>
          <p:cNvSpPr>
            <a:spLocks noGrp="1"/>
          </p:cNvSpPr>
          <p:nvPr>
            <p:ph idx="1"/>
          </p:nvPr>
        </p:nvSpPr>
        <p:spPr>
          <a:xfrm>
            <a:off x="838200" y="850006"/>
            <a:ext cx="10515600" cy="5326957"/>
          </a:xfrm>
        </p:spPr>
        <p:txBody>
          <a:bodyPr/>
          <a:lstStyle/>
          <a:p>
            <a:r>
              <a:rPr lang="es-MX"/>
              <a:t>Por otra parte, de acuerdo al Perfil de aspirantes y asignados a la licenciatura Ciencias de la Comunicación en el 2008, que publica la Coordinación de Planeación, a través de la Dirección General de Planeación, de 1381 alumnos encuestados 45.03% ingresó a la Facultad de Ciencias Políticas y Sociales, 26.14% a la Facultad de Estudios Superiores Acatlán y 28.81% a la Facultad de Estudios Superiores Aragón.</a:t>
            </a:r>
            <a:endParaRPr lang="es-MX" dirty="0"/>
          </a:p>
        </p:txBody>
      </p:sp>
    </p:spTree>
    <p:extLst>
      <p:ext uri="{BB962C8B-B14F-4D97-AF65-F5344CB8AC3E}">
        <p14:creationId xmlns:p14="http://schemas.microsoft.com/office/powerpoint/2010/main" val="266189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60439"/>
            <a:ext cx="10515600" cy="5616524"/>
          </a:xfrm>
        </p:spPr>
        <p:txBody>
          <a:bodyPr/>
          <a:lstStyle/>
          <a:p>
            <a:r>
              <a:rPr lang="es-MX" dirty="0" smtClean="0"/>
              <a:t>A pesar de ser un estudio breve, descriptivo y general podemos concluir que el desequilibrio de la oferta y la demanda educativa en el nivel superior de nuestro país permea todas las instituciones tanto publicas como privadas.</a:t>
            </a:r>
          </a:p>
          <a:p>
            <a:r>
              <a:rPr lang="es-MX" dirty="0" smtClean="0"/>
              <a:t>Ciencias de la Comunicación y Periodismo es una carrera con una población mayoritaria de mujeres. Una oferta educativa diversificada, tanto de instituciones como de planes y programas de estudio.</a:t>
            </a:r>
          </a:p>
          <a:p>
            <a:r>
              <a:rPr lang="es-MX" dirty="0" smtClean="0"/>
              <a:t>Una carrera con alta demanda ocasiona escasez de plazas en el campo y mercado laboral. Tal es el caso de esta carrera , donde mas de 60% de sus egresados trabaja en actividades ajenas a su formación académica. Con un ingreso promedio mensual bajo. </a:t>
            </a:r>
            <a:endParaRPr lang="es-MX" dirty="0"/>
          </a:p>
        </p:txBody>
      </p:sp>
    </p:spTree>
    <p:extLst>
      <p:ext uri="{BB962C8B-B14F-4D97-AF65-F5344CB8AC3E}">
        <p14:creationId xmlns:p14="http://schemas.microsoft.com/office/powerpoint/2010/main" val="2351937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26141"/>
            <a:ext cx="10515600" cy="5598740"/>
          </a:xfrm>
        </p:spPr>
        <p:txBody>
          <a:bodyPr/>
          <a:lstStyle/>
          <a:p>
            <a:r>
              <a:rPr lang="es-MX" b="1" dirty="0" smtClean="0"/>
              <a:t>Ciencias de la Comunicación y Periodismo </a:t>
            </a:r>
            <a:r>
              <a:rPr lang="es-MX" dirty="0" smtClean="0"/>
              <a:t>es una de las carreras con mayor matrícula en nuestro país en las más de 30 instituciones de educación superior, tanto públicas como privadas, que la imparten. Ocupando la posición número 13°, respecto a las 87 licenciaturas nacionales agrupadas por área (DGPP, 2012). </a:t>
            </a:r>
          </a:p>
          <a:p>
            <a:endParaRPr lang="es-MX" dirty="0"/>
          </a:p>
        </p:txBody>
      </p:sp>
      <p:pic>
        <p:nvPicPr>
          <p:cNvPr id="5" name="Imagen 4"/>
          <p:cNvPicPr>
            <a:picLocks noChangeAspect="1"/>
          </p:cNvPicPr>
          <p:nvPr/>
        </p:nvPicPr>
        <p:blipFill>
          <a:blip r:embed="rId2"/>
          <a:stretch>
            <a:fillRect/>
          </a:stretch>
        </p:blipFill>
        <p:spPr>
          <a:xfrm>
            <a:off x="1623732" y="3067050"/>
            <a:ext cx="3418915" cy="2822762"/>
          </a:xfrm>
          <a:prstGeom prst="rect">
            <a:avLst/>
          </a:prstGeom>
        </p:spPr>
      </p:pic>
      <p:pic>
        <p:nvPicPr>
          <p:cNvPr id="7" name="Imagen 6"/>
          <p:cNvPicPr>
            <a:picLocks noChangeAspect="1"/>
          </p:cNvPicPr>
          <p:nvPr/>
        </p:nvPicPr>
        <p:blipFill>
          <a:blip r:embed="rId3"/>
          <a:stretch>
            <a:fillRect/>
          </a:stretch>
        </p:blipFill>
        <p:spPr>
          <a:xfrm>
            <a:off x="6096000" y="2950788"/>
            <a:ext cx="3810000" cy="2543175"/>
          </a:xfrm>
          <a:prstGeom prst="rect">
            <a:avLst/>
          </a:prstGeom>
        </p:spPr>
      </p:pic>
    </p:spTree>
    <p:extLst>
      <p:ext uri="{BB962C8B-B14F-4D97-AF65-F5344CB8AC3E}">
        <p14:creationId xmlns:p14="http://schemas.microsoft.com/office/powerpoint/2010/main" val="65882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64776"/>
            <a:ext cx="10515600" cy="5612187"/>
          </a:xfrm>
        </p:spPr>
        <p:txBody>
          <a:bodyPr/>
          <a:lstStyle/>
          <a:p>
            <a:r>
              <a:rPr lang="es-MX" dirty="0" smtClean="0"/>
              <a:t> En el ciclo escolar 2011-2012, los datos de la Secretaría de Educación Pública mostraron que la matrícula escolarizada de  esta licenciatura fue de 66, 918 alumnos de un total nacional de 2, 932,254 (DGPP, 2012). </a:t>
            </a:r>
          </a:p>
          <a:p>
            <a:r>
              <a:rPr lang="es-MX" dirty="0" smtClean="0"/>
              <a:t> Este fenómeno ocasiona una saturación no sólo en el ámbito escolar, sino también en el mercado laboral, que se encuentra adelgazado porque las plazas de empleo se crean a un ritmo inferior al que egresan los estudiantes de las instituciones que imparten  dicha carrera. </a:t>
            </a:r>
          </a:p>
          <a:p>
            <a:r>
              <a:rPr lang="es-MX" dirty="0"/>
              <a:t>Enfrentándose a una gran oferta de profesionales, quienes ante la falta de plazas de empleo suficientes terminan aceptando trabajar en actividades no propias a su formación escolar.</a:t>
            </a:r>
          </a:p>
          <a:p>
            <a:endParaRPr lang="es-MX" dirty="0"/>
          </a:p>
        </p:txBody>
      </p:sp>
    </p:spTree>
    <p:extLst>
      <p:ext uri="{BB962C8B-B14F-4D97-AF65-F5344CB8AC3E}">
        <p14:creationId xmlns:p14="http://schemas.microsoft.com/office/powerpoint/2010/main" val="3955562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89965"/>
            <a:ext cx="10515600" cy="5786998"/>
          </a:xfrm>
        </p:spPr>
        <p:txBody>
          <a:bodyPr/>
          <a:lstStyle/>
          <a:p>
            <a:r>
              <a:rPr lang="es-MX" dirty="0" smtClean="0"/>
              <a:t>Esta afirmación se basa también en los resultados de la Encuesta Nacional de Ocupación y Empleo: 9.0% de personas, a pesar de haber estudiado esta carrera en el nivel superior, tienen un trabajo de nivel técnico; y 56.7% de  las personas que estudiaron esta carrera tienen un trabajo que no es acorde con sus estudios (Encuesta Nacional de Ocupación y Empleo, STPS-INEGI, cifras trimestrales).   </a:t>
            </a:r>
          </a:p>
          <a:p>
            <a:r>
              <a:rPr lang="es-MX" dirty="0" smtClean="0"/>
              <a:t> El Observatorio Laboral define a la carrera Ciencias de la Comunicación  y Periodismo como:</a:t>
            </a:r>
          </a:p>
          <a:p>
            <a:r>
              <a:rPr lang="es-MX" dirty="0" smtClean="0"/>
              <a:t>Los estudios que comprenden los aspectos científicos, humanísticos y críticos de la comunicación humana y colectiva en una variedad de formatos, medios y contextos. Considera también los programas que se centran en la teoría y la práctica de la recolección, procesamiento y distribución de noticias y reportajes de interés públicos (Observatorio Laboral, 2013).   </a:t>
            </a:r>
          </a:p>
        </p:txBody>
      </p:sp>
    </p:spTree>
    <p:extLst>
      <p:ext uri="{BB962C8B-B14F-4D97-AF65-F5344CB8AC3E}">
        <p14:creationId xmlns:p14="http://schemas.microsoft.com/office/powerpoint/2010/main" val="3086130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66482"/>
            <a:ext cx="10515600" cy="5410481"/>
          </a:xfrm>
        </p:spPr>
        <p:txBody>
          <a:bodyPr>
            <a:normAutofit fontScale="92500" lnSpcReduction="20000"/>
          </a:bodyPr>
          <a:lstStyle/>
          <a:p>
            <a:r>
              <a:rPr lang="es-MX" dirty="0" smtClean="0"/>
              <a:t>Esta generalización o imprecisión en la definición de la carrera genera que existan  más de 25 denominaciones distintas al título de licenciatura, con planes y programas de estudio, objetivos e intereses  diferentes,  tales como, licenciado en (ANUIES, 2012):</a:t>
            </a:r>
          </a:p>
          <a:p>
            <a:pPr>
              <a:spcBef>
                <a:spcPts val="0"/>
              </a:spcBef>
            </a:pPr>
            <a:r>
              <a:rPr lang="es-MX" dirty="0" smtClean="0"/>
              <a:t>- Comunicación e información</a:t>
            </a:r>
          </a:p>
          <a:p>
            <a:pPr>
              <a:spcBef>
                <a:spcPts val="0"/>
              </a:spcBef>
            </a:pPr>
            <a:r>
              <a:rPr lang="es-MX" dirty="0" smtClean="0"/>
              <a:t> - Comunicación organizacional </a:t>
            </a:r>
          </a:p>
          <a:p>
            <a:pPr>
              <a:spcBef>
                <a:spcPts val="0"/>
              </a:spcBef>
            </a:pPr>
            <a:r>
              <a:rPr lang="es-MX" dirty="0" smtClean="0"/>
              <a:t>- Ciencias de la comunicación</a:t>
            </a:r>
          </a:p>
          <a:p>
            <a:pPr>
              <a:spcBef>
                <a:spcPts val="0"/>
              </a:spcBef>
            </a:pPr>
            <a:r>
              <a:rPr lang="es-MX" dirty="0" smtClean="0"/>
              <a:t>- Comunicación </a:t>
            </a:r>
          </a:p>
          <a:p>
            <a:pPr>
              <a:spcBef>
                <a:spcPts val="0"/>
              </a:spcBef>
            </a:pPr>
            <a:r>
              <a:rPr lang="es-MX" dirty="0" smtClean="0"/>
              <a:t>- Comunicación y periodismo </a:t>
            </a:r>
          </a:p>
          <a:p>
            <a:pPr>
              <a:spcBef>
                <a:spcPts val="0"/>
              </a:spcBef>
            </a:pPr>
            <a:r>
              <a:rPr lang="es-MX" dirty="0" smtClean="0"/>
              <a:t>- Comunicación y arte digital </a:t>
            </a:r>
          </a:p>
          <a:p>
            <a:pPr>
              <a:spcBef>
                <a:spcPts val="0"/>
              </a:spcBef>
            </a:pPr>
            <a:r>
              <a:rPr lang="es-MX" dirty="0" smtClean="0"/>
              <a:t>- Periodismo </a:t>
            </a:r>
          </a:p>
          <a:p>
            <a:pPr>
              <a:spcBef>
                <a:spcPts val="0"/>
              </a:spcBef>
            </a:pPr>
            <a:r>
              <a:rPr lang="es-MX" dirty="0" smtClean="0"/>
              <a:t>- Comunicación y medios digitales </a:t>
            </a:r>
          </a:p>
          <a:p>
            <a:pPr>
              <a:spcBef>
                <a:spcPts val="0"/>
              </a:spcBef>
            </a:pPr>
            <a:r>
              <a:rPr lang="es-MX" dirty="0" smtClean="0"/>
              <a:t>- Ciencias de la información </a:t>
            </a:r>
          </a:p>
          <a:p>
            <a:pPr>
              <a:spcBef>
                <a:spcPts val="0"/>
              </a:spcBef>
            </a:pPr>
            <a:r>
              <a:rPr lang="es-MX" dirty="0" smtClean="0"/>
              <a:t>- Comunicación social </a:t>
            </a:r>
          </a:p>
          <a:p>
            <a:pPr>
              <a:spcBef>
                <a:spcPts val="0"/>
              </a:spcBef>
            </a:pPr>
            <a:r>
              <a:rPr lang="es-MX" dirty="0" smtClean="0"/>
              <a:t>- Comunicación humana </a:t>
            </a:r>
          </a:p>
          <a:p>
            <a:pPr>
              <a:spcBef>
                <a:spcPts val="0"/>
              </a:spcBef>
            </a:pPr>
            <a:r>
              <a:rPr lang="es-MX" dirty="0" smtClean="0"/>
              <a:t>- Periodismo y medios de información </a:t>
            </a:r>
            <a:endParaRPr lang="es-MX" dirty="0"/>
          </a:p>
        </p:txBody>
      </p:sp>
    </p:spTree>
    <p:extLst>
      <p:ext uri="{BB962C8B-B14F-4D97-AF65-F5344CB8AC3E}">
        <p14:creationId xmlns:p14="http://schemas.microsoft.com/office/powerpoint/2010/main" val="2871056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2949" y="1401096"/>
            <a:ext cx="10515600" cy="3890963"/>
          </a:xfrm>
        </p:spPr>
        <p:txBody>
          <a:bodyPr>
            <a:normAutofit/>
          </a:bodyPr>
          <a:lstStyle/>
          <a:p>
            <a:pPr algn="just"/>
            <a:r>
              <a:rPr lang="es-MX" sz="4000" dirty="0" smtClean="0"/>
              <a:t>Otros datos e indicadores importantes que nos dan un panorama general de la carrera, en el ámbito nacional, son del total de matriculados en el ciclo escolar 2011-2012, 40.6% son hombres y el 59.4% son mujeres. </a:t>
            </a:r>
            <a:endParaRPr lang="es-MX" sz="4000" dirty="0"/>
          </a:p>
        </p:txBody>
      </p:sp>
    </p:spTree>
    <p:extLst>
      <p:ext uri="{BB962C8B-B14F-4D97-AF65-F5344CB8AC3E}">
        <p14:creationId xmlns:p14="http://schemas.microsoft.com/office/powerpoint/2010/main" val="3306775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04684"/>
            <a:ext cx="10515600" cy="5572279"/>
          </a:xfrm>
        </p:spPr>
        <p:txBody>
          <a:bodyPr/>
          <a:lstStyle/>
          <a:p>
            <a:r>
              <a:rPr lang="es-MX" dirty="0" smtClean="0"/>
              <a:t>Tan solo en el Distrito Federal se puede estudiar en las siguientes instituciones:</a:t>
            </a:r>
          </a:p>
          <a:p>
            <a:r>
              <a:rPr lang="es-MX" dirty="0" smtClean="0"/>
              <a:t>Instituto Tecnológico y de Estudios Superiores de Monterrey</a:t>
            </a:r>
          </a:p>
          <a:p>
            <a:r>
              <a:rPr lang="es-MX" dirty="0" smtClean="0"/>
              <a:t>Universidad de las Américas, A.C</a:t>
            </a:r>
          </a:p>
          <a:p>
            <a:r>
              <a:rPr lang="es-MX" dirty="0" smtClean="0"/>
              <a:t>Universidad Iberoamericana</a:t>
            </a:r>
          </a:p>
          <a:p>
            <a:r>
              <a:rPr lang="es-MX" dirty="0" smtClean="0"/>
              <a:t>Universidad Intercontinental</a:t>
            </a:r>
          </a:p>
          <a:p>
            <a:r>
              <a:rPr lang="es-MX" dirty="0" smtClean="0"/>
              <a:t>Universidad La Salle, A.C</a:t>
            </a:r>
          </a:p>
          <a:p>
            <a:r>
              <a:rPr lang="es-MX" dirty="0" smtClean="0"/>
              <a:t>Universidad Panamericana</a:t>
            </a:r>
          </a:p>
          <a:p>
            <a:r>
              <a:rPr lang="es-MX" dirty="0" smtClean="0"/>
              <a:t>Universidad Autónoma Metropolitana</a:t>
            </a:r>
          </a:p>
          <a:p>
            <a:r>
              <a:rPr lang="es-MX" dirty="0" smtClean="0"/>
              <a:t>Universidad Nacional Autónoma de México </a:t>
            </a:r>
          </a:p>
          <a:p>
            <a:endParaRPr lang="es-MX" dirty="0"/>
          </a:p>
        </p:txBody>
      </p:sp>
    </p:spTree>
    <p:extLst>
      <p:ext uri="{BB962C8B-B14F-4D97-AF65-F5344CB8AC3E}">
        <p14:creationId xmlns:p14="http://schemas.microsoft.com/office/powerpoint/2010/main" val="3011320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a:t>CIENCIAS DE LA COMUNICACIÓN Y PERIODISMO EN</a:t>
            </a:r>
            <a:br>
              <a:rPr lang="es-MX" dirty="0"/>
            </a:br>
            <a:r>
              <a:rPr lang="es-MX" dirty="0"/>
              <a:t>LA UNAM</a:t>
            </a:r>
          </a:p>
        </p:txBody>
      </p:sp>
      <p:sp>
        <p:nvSpPr>
          <p:cNvPr id="3" name="Marcador de contenido 2"/>
          <p:cNvSpPr>
            <a:spLocks noGrp="1"/>
          </p:cNvSpPr>
          <p:nvPr>
            <p:ph idx="1"/>
          </p:nvPr>
        </p:nvSpPr>
        <p:spPr>
          <a:xfrm>
            <a:off x="890453" y="2949031"/>
            <a:ext cx="10515600" cy="3608523"/>
          </a:xfrm>
        </p:spPr>
        <p:txBody>
          <a:bodyPr/>
          <a:lstStyle/>
          <a:p>
            <a:pPr algn="just"/>
            <a:r>
              <a:rPr lang="es-MX" dirty="0"/>
              <a:t>Actualmente (ciclo escolar 2012-2013), la UNAM tiene una</a:t>
            </a:r>
          </a:p>
          <a:p>
            <a:pPr algn="just"/>
            <a:r>
              <a:rPr lang="es-MX" dirty="0"/>
              <a:t>población escolar de 190, </a:t>
            </a:r>
            <a:r>
              <a:rPr lang="es-MX" dirty="0" smtClean="0"/>
              <a:t>707 </a:t>
            </a:r>
            <a:endParaRPr lang="es-MX" dirty="0"/>
          </a:p>
          <a:p>
            <a:pPr algn="just"/>
            <a:r>
              <a:rPr lang="es-MX" dirty="0"/>
              <a:t>oferta educativa de 101 carreras en el nivel de licenciatura. </a:t>
            </a:r>
            <a:endParaRPr lang="es-MX" dirty="0" smtClean="0"/>
          </a:p>
          <a:p>
            <a:pPr algn="just"/>
            <a:r>
              <a:rPr lang="es-MX" dirty="0" smtClean="0"/>
              <a:t> </a:t>
            </a:r>
            <a:r>
              <a:rPr lang="es-MX" dirty="0"/>
              <a:t>Ciencias de la </a:t>
            </a:r>
            <a:r>
              <a:rPr lang="es-MX" dirty="0" smtClean="0"/>
              <a:t>Comunicación y Periodismo, es </a:t>
            </a:r>
            <a:r>
              <a:rPr lang="es-MX" dirty="0"/>
              <a:t>una de las 15 carreras </a:t>
            </a:r>
            <a:r>
              <a:rPr lang="es-MX" dirty="0" smtClean="0"/>
              <a:t>con mayor </a:t>
            </a:r>
            <a:r>
              <a:rPr lang="es-MX" dirty="0" smtClean="0"/>
              <a:t>demanda</a:t>
            </a:r>
            <a:r>
              <a:rPr lang="es-MX" dirty="0"/>
              <a:t>.</a:t>
            </a:r>
            <a:r>
              <a:rPr lang="es-MX" dirty="0" smtClean="0"/>
              <a:t> </a:t>
            </a:r>
            <a:endParaRPr lang="es-MX" dirty="0"/>
          </a:p>
        </p:txBody>
      </p:sp>
    </p:spTree>
    <p:extLst>
      <p:ext uri="{BB962C8B-B14F-4D97-AF65-F5344CB8AC3E}">
        <p14:creationId xmlns:p14="http://schemas.microsoft.com/office/powerpoint/2010/main" val="52922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a:t> 29.77% eligió una carrera del </a:t>
            </a:r>
            <a:r>
              <a:rPr lang="es-MX" dirty="0" smtClean="0"/>
              <a:t>área de </a:t>
            </a:r>
            <a:r>
              <a:rPr lang="es-MX" dirty="0"/>
              <a:t>las Ciencias Sociales, principalmente las carreras de </a:t>
            </a:r>
            <a:r>
              <a:rPr lang="es-MX" dirty="0" smtClean="0"/>
              <a:t>Derecho, Administración</a:t>
            </a:r>
            <a:r>
              <a:rPr lang="es-MX" dirty="0"/>
              <a:t>, Contaduría, Relaciones Internacionales </a:t>
            </a:r>
            <a:r>
              <a:rPr lang="es-MX" dirty="0" smtClean="0"/>
              <a:t>y Ciencias </a:t>
            </a:r>
            <a:r>
              <a:rPr lang="es-MX" dirty="0"/>
              <a:t>de la Comunicación y </a:t>
            </a:r>
            <a:r>
              <a:rPr lang="es-MX" dirty="0" smtClean="0"/>
              <a:t>Periodismo</a:t>
            </a:r>
          </a:p>
          <a:p>
            <a:pPr algn="just"/>
            <a:r>
              <a:rPr lang="es-MX" dirty="0"/>
              <a:t>área de Ciencias Biológicas, Químicas y de la Salud 37.63%. </a:t>
            </a:r>
            <a:endParaRPr lang="es-MX" dirty="0" smtClean="0"/>
          </a:p>
          <a:p>
            <a:pPr algn="just"/>
            <a:r>
              <a:rPr lang="es-MX" dirty="0" smtClean="0"/>
              <a:t>En </a:t>
            </a:r>
            <a:r>
              <a:rPr lang="es-MX" dirty="0"/>
              <a:t>el área de las Ciencias Físico Matemáticas y las Ingenierías se apuntó 20.88% </a:t>
            </a:r>
          </a:p>
          <a:p>
            <a:pPr algn="just"/>
            <a:r>
              <a:rPr lang="es-MX" dirty="0" smtClean="0"/>
              <a:t>área </a:t>
            </a:r>
            <a:r>
              <a:rPr lang="es-MX" dirty="0"/>
              <a:t>de las Humanidades y las Artes 11.70% </a:t>
            </a:r>
          </a:p>
        </p:txBody>
      </p:sp>
    </p:spTree>
    <p:extLst>
      <p:ext uri="{BB962C8B-B14F-4D97-AF65-F5344CB8AC3E}">
        <p14:creationId xmlns:p14="http://schemas.microsoft.com/office/powerpoint/2010/main" val="2694458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CBDDEB"/>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CBDDEB"/>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117</TotalTime>
  <Words>1121</Words>
  <Application>Microsoft Office PowerPoint</Application>
  <PresentationFormat>Panorámica</PresentationFormat>
  <Paragraphs>57</Paragraphs>
  <Slides>14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Garamond</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CIENCIAS DE LA COMUNICACIÓN Y PERIODISMO EN LA UNAM</vt:lpstr>
      <vt:lpstr>Presentación de PowerPoint</vt:lpstr>
      <vt:lpstr>La carrera Ciencias de la Comunicación en la UNAM, cuenta con tres denominaciones y planes de estudios diferentes </vt:lpstr>
      <vt:lpstr>El perfil de los aspirantes y asignados </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Jack</cp:lastModifiedBy>
  <cp:revision>13</cp:revision>
  <dcterms:created xsi:type="dcterms:W3CDTF">2016-04-24T14:33:39Z</dcterms:created>
  <dcterms:modified xsi:type="dcterms:W3CDTF">2016-04-25T14:52:22Z</dcterms:modified>
</cp:coreProperties>
</file>